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1807312-CF15-47A3-A58E-2455A0096717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EAA1BE8-0138-40BA-8EF1-45BE277D6F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053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271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449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184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81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639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0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033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285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299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523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979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064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23192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600" dirty="0"/>
              <a:t>المحاضرة الرابعة</a:t>
            </a:r>
            <a:endParaRPr lang="en-US" sz="1600" dirty="0"/>
          </a:p>
          <a:p>
            <a:r>
              <a:rPr lang="ar-IQ" sz="1600" dirty="0"/>
              <a:t>الهيكل العظمي</a:t>
            </a:r>
            <a:endParaRPr lang="en-US" sz="1600" dirty="0"/>
          </a:p>
          <a:p>
            <a:r>
              <a:rPr lang="ar-IQ" sz="1600" dirty="0"/>
              <a:t>يتكون الهيكل العظمي في جسم الإنسان من حوالي (</a:t>
            </a:r>
            <a:r>
              <a:rPr lang="fa-IR" sz="1600" dirty="0"/>
              <a:t>206) </a:t>
            </a:r>
            <a:r>
              <a:rPr lang="ar-IQ" sz="1600" dirty="0"/>
              <a:t>عظام مختلفة الشكل والحجم والتركيب قسم منها مفردة ومتواجدة عند المستوى الوسطي للجسم وعددها (</a:t>
            </a:r>
            <a:r>
              <a:rPr lang="fa-IR" sz="1600" dirty="0"/>
              <a:t>34) </a:t>
            </a:r>
            <a:r>
              <a:rPr lang="ar-IQ" sz="1600" dirty="0"/>
              <a:t>عظما مفرداً والقسم الأكبر زوجية العدد متواجدة على جانبي المستوى الوسطي للجسم (أي في جهتي اليمن واليسار) وعددها حوالي 86 عظماً في كل جهة.</a:t>
            </a:r>
            <a:endParaRPr lang="en-US" sz="1600" dirty="0"/>
          </a:p>
          <a:p>
            <a:r>
              <a:rPr lang="ar-IQ" sz="1600" dirty="0"/>
              <a:t>ترتبط مع بعضها البعض في مناطق تسمح لها بالحركة وتسمى مناطق التحرك هذه بـ(المفاصل) وتحاط المفاصل بمحفظة ويكون الهيكل العظمي في الجسم الذي هو هيكل عظمي غضروفي و يقسم هذا الهيكل من الناحية التشريحية إلى قسمين رئيسيين هما: </a:t>
            </a:r>
            <a:endParaRPr lang="en-US" sz="1600" dirty="0"/>
          </a:p>
          <a:p>
            <a:r>
              <a:rPr lang="ar-IQ" sz="1600" dirty="0"/>
              <a:t>س1/ما هي اقسام الهيكل العظمي من الناحية التشريحية؟</a:t>
            </a:r>
            <a:endParaRPr lang="en-US" sz="1600" dirty="0"/>
          </a:p>
          <a:p>
            <a:r>
              <a:rPr lang="ar-IQ" sz="1600" dirty="0"/>
              <a:t>ج/</a:t>
            </a:r>
            <a:endParaRPr lang="en-US" sz="1600" dirty="0"/>
          </a:p>
          <a:p>
            <a:r>
              <a:rPr lang="fa-IR" sz="1600" dirty="0"/>
              <a:t>۱ </a:t>
            </a:r>
            <a:r>
              <a:rPr lang="ar-IQ" sz="1600" dirty="0"/>
              <a:t>ـ الهيكل المحوري</a:t>
            </a:r>
            <a:endParaRPr lang="en-US" sz="1600" dirty="0"/>
          </a:p>
          <a:p>
            <a:r>
              <a:rPr lang="ar-IQ" sz="1600" dirty="0"/>
              <a:t>ويتكون من عظام الجمجمة والقفص الصدري والفقرات</a:t>
            </a:r>
            <a:endParaRPr lang="en-US" sz="1600" dirty="0"/>
          </a:p>
          <a:p>
            <a:r>
              <a:rPr lang="ar-IQ" sz="1600" dirty="0"/>
              <a:t>٢- الهيكل الطرفي</a:t>
            </a:r>
            <a:endParaRPr lang="en-US" sz="1600" dirty="0"/>
          </a:p>
          <a:p>
            <a:r>
              <a:rPr lang="ar-IQ" sz="1600" dirty="0"/>
              <a:t>وهو عبارة عن ملحقات معلقة بالهيكل المحوري وعظامه زوجية العدد وينقسم إلى قسمين:</a:t>
            </a:r>
            <a:endParaRPr lang="en-US" sz="1600" dirty="0"/>
          </a:p>
          <a:p>
            <a:r>
              <a:rPr lang="ar-IQ" sz="1600" dirty="0"/>
              <a:t>أ- الطرف العلوي </a:t>
            </a:r>
            <a:endParaRPr lang="en-US" sz="1600" dirty="0"/>
          </a:p>
          <a:p>
            <a:r>
              <a:rPr lang="ar-IQ" sz="1600" dirty="0"/>
              <a:t>ويتكون من حزام الكتف الذي يعتبر هو حزام الطرف العلوي ويتكون من عظم الترقوة من الأمام ولوح الكتف من الخلف وعظم العضد وعظما الساعد والكعبرة والزند وعظام اليد (الرسغ والسلاميات </a:t>
            </a:r>
            <a:r>
              <a:rPr lang="ar-IQ" sz="1600" dirty="0" err="1"/>
              <a:t>والاسناغ</a:t>
            </a:r>
            <a:r>
              <a:rPr lang="ar-IQ" sz="1600" dirty="0"/>
              <a:t>) </a:t>
            </a:r>
            <a:endParaRPr lang="en-US" sz="1600" dirty="0"/>
          </a:p>
          <a:p>
            <a:r>
              <a:rPr lang="ar-IQ" sz="1600" dirty="0"/>
              <a:t>ب - الطرف السفلي</a:t>
            </a:r>
            <a:endParaRPr lang="en-US" sz="1600" dirty="0"/>
          </a:p>
          <a:p>
            <a:r>
              <a:rPr lang="ar-IQ" sz="1600" dirty="0"/>
              <a:t>يتكون من الحوض الذي يعتبر هو حزام الطرف السفلي وعظم الفخذ وعظم الرضفة (صابونة الركبة) وعظما الساق( القصبة والشظية) وعظام القدم(الكاحل والسلاميات والأرساغ)</a:t>
            </a:r>
            <a:endParaRPr lang="en-US" sz="1600" dirty="0"/>
          </a:p>
          <a:p>
            <a:r>
              <a:rPr lang="ar-IQ" sz="1600" dirty="0"/>
              <a:t>الجمجمة</a:t>
            </a:r>
            <a:endParaRPr lang="en-US" sz="1600" dirty="0"/>
          </a:p>
          <a:p>
            <a:r>
              <a:rPr lang="ar-IQ" sz="1600" dirty="0"/>
              <a:t>هي مجموعة عظام منحنية بطريقة بحيث تشكل فراغا بداخلها، و تتكون من </a:t>
            </a:r>
            <a:r>
              <a:rPr lang="fa-IR" sz="1600" dirty="0"/>
              <a:t>28 </a:t>
            </a:r>
            <a:r>
              <a:rPr lang="ar-IQ" sz="1600" dirty="0"/>
              <a:t>عظماً متصلة معا بمفاصل ثابتة تسمى </a:t>
            </a:r>
            <a:r>
              <a:rPr lang="ar-IQ" sz="1600" dirty="0" err="1"/>
              <a:t>الدرزات</a:t>
            </a:r>
            <a:r>
              <a:rPr lang="ar-IQ" sz="1600" dirty="0"/>
              <a:t> او الدرز وتسمح بمقدار ضئيل من الحركة وتسمح بنمو الرأس عند الأطفال ويوجد في المنطقة السفلى من الجمجمة ثقب يمر عبره النخاع الشوكي ليصل الى الدماغ ويسمى ب(</a:t>
            </a:r>
            <a:r>
              <a:rPr lang="ar-IQ" sz="1600" dirty="0" err="1"/>
              <a:t>الثقبية</a:t>
            </a:r>
            <a:r>
              <a:rPr lang="ar-IQ" sz="1600" dirty="0"/>
              <a:t> العظمى) وتقسم العظام كالتالي:</a:t>
            </a:r>
            <a:endParaRPr lang="en-US" sz="1600" dirty="0"/>
          </a:p>
          <a:p>
            <a:r>
              <a:rPr lang="ar-IQ" sz="1600" dirty="0"/>
              <a:t>1-عظام القحف: وهي تشكل </a:t>
            </a:r>
            <a:r>
              <a:rPr lang="fa-IR" sz="1600" dirty="0"/>
              <a:t>8 </a:t>
            </a:r>
            <a:r>
              <a:rPr lang="ar-IQ" sz="1600" dirty="0"/>
              <a:t>عظام كالتالي:</a:t>
            </a:r>
            <a:endParaRPr lang="en-US" sz="1600" dirty="0"/>
          </a:p>
          <a:p>
            <a:r>
              <a:rPr lang="ar-IQ" sz="1600" dirty="0"/>
              <a:t>(الجبهة، الوتدي، </a:t>
            </a:r>
            <a:r>
              <a:rPr lang="ar-IQ" sz="1600" dirty="0" err="1"/>
              <a:t>الغربالي</a:t>
            </a:r>
            <a:r>
              <a:rPr lang="ar-IQ" sz="1600" dirty="0"/>
              <a:t>، الصدغي، الجداري)</a:t>
            </a:r>
            <a:endParaRPr lang="en-US" sz="1600" dirty="0"/>
          </a:p>
          <a:p>
            <a:r>
              <a:rPr lang="ar-IQ" sz="1600" dirty="0"/>
              <a:t>2- عظام الوجه - و تشكل 14 عظم </a:t>
            </a:r>
            <a:endParaRPr lang="en-US" sz="1600" dirty="0"/>
          </a:p>
          <a:p>
            <a:r>
              <a:rPr lang="ar-IQ" sz="1600" dirty="0"/>
              <a:t>3- العظميات السمعية وتشكل 6 عظام</a:t>
            </a:r>
          </a:p>
        </p:txBody>
      </p:sp>
    </p:spTree>
    <p:extLst>
      <p:ext uri="{BB962C8B-B14F-4D97-AF65-F5344CB8AC3E}">
        <p14:creationId xmlns:p14="http://schemas.microsoft.com/office/powerpoint/2010/main" val="27685864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296</Words>
  <Application>Microsoft Office PowerPoint</Application>
  <PresentationFormat>عرض على الشاشة (3:4)‏</PresentationFormat>
  <Paragraphs>20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6</cp:revision>
  <dcterms:created xsi:type="dcterms:W3CDTF">2019-09-20T16:26:09Z</dcterms:created>
  <dcterms:modified xsi:type="dcterms:W3CDTF">2019-09-20T16:35:46Z</dcterms:modified>
</cp:coreProperties>
</file>